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chivo Black" panose="020B0604020202020204" charset="-18"/>
      <p:regular r:id="rId19"/>
    </p:embeddedFont>
    <p:embeddedFont>
      <p:font typeface="Montserrat Classic" panose="020B0604020202020204" charset="-18"/>
      <p:regular r:id="rId20"/>
    </p:embeddedFont>
    <p:embeddedFont>
      <p:font typeface="Montserrat Classic Bold" panose="020B0604020202020204" charset="-18"/>
      <p:regular r:id="rId21"/>
    </p:embeddedFont>
    <p:embeddedFont>
      <p:font typeface="Montserrat Light" panose="00000400000000000000" pitchFamily="2" charset="-18"/>
      <p:regular r:id="rId22"/>
    </p:embeddedFont>
    <p:embeddedFont>
      <p:font typeface="Montserrat Light Bold" panose="020B0604020202020204" charset="-18"/>
      <p:regular r:id="rId23"/>
    </p:embeddedFont>
    <p:embeddedFont>
      <p:font typeface="Montserrat Light Bold Italics" panose="020B0604020202020204" charset="-18"/>
      <p:regular r:id="rId24"/>
    </p:embeddedFont>
    <p:embeddedFont>
      <p:font typeface="Open Sauce" panose="020B0604020202020204" charset="-18"/>
      <p:regular r:id="rId25"/>
    </p:embeddedFont>
    <p:embeddedFont>
      <p:font typeface="Open Sauce Bold Italics" panose="020B0604020202020204" charset="-18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2.pn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12" Type="http://schemas.openxmlformats.org/officeDocument/2006/relationships/image" Target="../media/image7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r="-9783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73693" y="3136591"/>
            <a:ext cx="12584602" cy="3611555"/>
            <a:chOff x="0" y="0"/>
            <a:chExt cx="3314463" cy="9511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14463" cy="951192"/>
            </a:xfrm>
            <a:custGeom>
              <a:avLst/>
              <a:gdLst/>
              <a:ahLst/>
              <a:cxnLst/>
              <a:rect l="l" t="t" r="r" b="b"/>
              <a:pathLst>
                <a:path w="3314463" h="951192">
                  <a:moveTo>
                    <a:pt x="0" y="0"/>
                  </a:moveTo>
                  <a:lnTo>
                    <a:pt x="3314463" y="0"/>
                  </a:lnTo>
                  <a:lnTo>
                    <a:pt x="3314463" y="951192"/>
                  </a:lnTo>
                  <a:lnTo>
                    <a:pt x="0" y="951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314463" cy="970242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Készítette: Varga Antónia, Katona Alexandra, Jancsurák Napsugár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0" name="TextBox 10"/>
          <p:cNvSpPr txBox="1"/>
          <p:nvPr/>
        </p:nvSpPr>
        <p:spPr>
          <a:xfrm>
            <a:off x="691052" y="2838413"/>
            <a:ext cx="16149885" cy="313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60"/>
              </a:lnSpc>
            </a:pPr>
            <a:r>
              <a:rPr lang="en-US" sz="9101" spc="127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RENTIFY - INGATLANBÉRLÉS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4" y="52906"/>
            <a:ext cx="2966106" cy="10234094"/>
          </a:xfrm>
          <a:custGeom>
            <a:avLst/>
            <a:gdLst/>
            <a:ahLst/>
            <a:cxnLst/>
            <a:rect l="l" t="t" r="r" b="b"/>
            <a:pathLst>
              <a:path w="2966106" h="10234094">
                <a:moveTo>
                  <a:pt x="0" y="0"/>
                </a:moveTo>
                <a:lnTo>
                  <a:pt x="2966106" y="0"/>
                </a:lnTo>
                <a:lnTo>
                  <a:pt x="2966106" y="10234094"/>
                </a:lnTo>
                <a:lnTo>
                  <a:pt x="0" y="1023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380" r="-269105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981440" y="52906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87954" y="3812361"/>
            <a:ext cx="13382662" cy="6306579"/>
          </a:xfrm>
          <a:custGeom>
            <a:avLst/>
            <a:gdLst/>
            <a:ahLst/>
            <a:cxnLst/>
            <a:rect l="l" t="t" r="r" b="b"/>
            <a:pathLst>
              <a:path w="13382662" h="6306579">
                <a:moveTo>
                  <a:pt x="0" y="0"/>
                </a:moveTo>
                <a:lnTo>
                  <a:pt x="13382662" y="0"/>
                </a:lnTo>
                <a:lnTo>
                  <a:pt x="13382662" y="6306580"/>
                </a:lnTo>
                <a:lnTo>
                  <a:pt x="0" y="6306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2981440" y="1028700"/>
            <a:ext cx="1408893" cy="1197559"/>
          </a:xfrm>
          <a:custGeom>
            <a:avLst/>
            <a:gdLst/>
            <a:ahLst/>
            <a:cxnLst/>
            <a:rect l="l" t="t" r="r" b="b"/>
            <a:pathLst>
              <a:path w="1408893" h="1197559">
                <a:moveTo>
                  <a:pt x="0" y="0"/>
                </a:moveTo>
                <a:lnTo>
                  <a:pt x="1408893" y="0"/>
                </a:lnTo>
                <a:lnTo>
                  <a:pt x="1408893" y="1197559"/>
                </a:lnTo>
                <a:lnTo>
                  <a:pt x="0" y="1197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TextBox 8"/>
          <p:cNvSpPr txBox="1"/>
          <p:nvPr/>
        </p:nvSpPr>
        <p:spPr>
          <a:xfrm>
            <a:off x="4359269" y="385719"/>
            <a:ext cx="13928731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felhasználót sikeres belépés vagy regisztráció után a rendszer a főoldalra navigálja, amely a platform központi elérhetősége. Ezen az oldalon több menüpont található, mint például az "Ingatlanok", "Kiadás" és "Rólunk". A főoldal kialakítása letisztult, modern dizájnra épül, biztosítva a könnyű navigációt és a felhasználói élményt.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05280" y="0"/>
            <a:ext cx="1710961" cy="10674983"/>
            <a:chOff x="0" y="0"/>
            <a:chExt cx="450623" cy="2811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60061" y="3424192"/>
            <a:ext cx="13418216" cy="6390425"/>
          </a:xfrm>
          <a:custGeom>
            <a:avLst/>
            <a:gdLst/>
            <a:ahLst/>
            <a:cxnLst/>
            <a:rect l="l" t="t" r="r" b="b"/>
            <a:pathLst>
              <a:path w="13418216" h="6390425">
                <a:moveTo>
                  <a:pt x="0" y="0"/>
                </a:moveTo>
                <a:lnTo>
                  <a:pt x="13418216" y="0"/>
                </a:lnTo>
                <a:lnTo>
                  <a:pt x="13418216" y="6390425"/>
                </a:lnTo>
                <a:lnTo>
                  <a:pt x="0" y="6390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6" name="Freeform 6"/>
          <p:cNvSpPr/>
          <p:nvPr/>
        </p:nvSpPr>
        <p:spPr>
          <a:xfrm>
            <a:off x="2989767" y="1028700"/>
            <a:ext cx="1702634" cy="1637624"/>
          </a:xfrm>
          <a:custGeom>
            <a:avLst/>
            <a:gdLst/>
            <a:ahLst/>
            <a:cxnLst/>
            <a:rect l="l" t="t" r="r" b="b"/>
            <a:pathLst>
              <a:path w="1702634" h="1637624">
                <a:moveTo>
                  <a:pt x="0" y="0"/>
                </a:moveTo>
                <a:lnTo>
                  <a:pt x="1702634" y="0"/>
                </a:lnTo>
                <a:lnTo>
                  <a:pt x="1702634" y="1637624"/>
                </a:lnTo>
                <a:lnTo>
                  <a:pt x="0" y="1637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2905280" cy="10287000"/>
          </a:xfrm>
          <a:custGeom>
            <a:avLst/>
            <a:gdLst/>
            <a:ahLst/>
            <a:cxnLst/>
            <a:rect l="l" t="t" r="r" b="b"/>
            <a:pathLst>
              <a:path w="2905280" h="1028700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494" r="-128494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TextBox 8"/>
          <p:cNvSpPr txBox="1"/>
          <p:nvPr/>
        </p:nvSpPr>
        <p:spPr>
          <a:xfrm>
            <a:off x="4457479" y="1241678"/>
            <a:ext cx="13830521" cy="163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3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"</a:t>
            </a:r>
            <a:r>
              <a:rPr lang="en-US" sz="2356" b="1" i="1">
                <a:solidFill>
                  <a:srgbClr val="000000"/>
                </a:solidFill>
                <a:latin typeface="Montserrat Light Bold Italics"/>
                <a:ea typeface="Montserrat Light Bold Italics"/>
                <a:cs typeface="Montserrat Light Bold Italics"/>
                <a:sym typeface="Montserrat Light Bold Italics"/>
              </a:rPr>
              <a:t>Ingatlanok</a:t>
            </a:r>
            <a:r>
              <a:rPr lang="en-US" sz="2356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" menüpont célja, hogy a felhasználók személyre szabottan, saját igényeik szerint tudjanak ingatlanokat keresni. A felhasználók szűrők és különböző paraméterek (például ország, város, megye, szobák száma) alapján finomíthatják keresésüket, így könnyen megtalálhatják a számukra legmegfelelőbb lehetőségeket.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905280" cy="10287000"/>
          </a:xfrm>
          <a:custGeom>
            <a:avLst/>
            <a:gdLst/>
            <a:ahLst/>
            <a:cxnLst/>
            <a:rect l="l" t="t" r="r" b="b"/>
            <a:pathLst>
              <a:path w="2905280" h="1028700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494" r="-128494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905280" y="-44078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88631" y="3114491"/>
            <a:ext cx="14899369" cy="7119709"/>
          </a:xfrm>
          <a:custGeom>
            <a:avLst/>
            <a:gdLst/>
            <a:ahLst/>
            <a:cxnLst/>
            <a:rect l="l" t="t" r="r" b="b"/>
            <a:pathLst>
              <a:path w="14899369" h="7119709">
                <a:moveTo>
                  <a:pt x="0" y="0"/>
                </a:moveTo>
                <a:lnTo>
                  <a:pt x="14899369" y="0"/>
                </a:lnTo>
                <a:lnTo>
                  <a:pt x="14899369" y="7119709"/>
                </a:lnTo>
                <a:lnTo>
                  <a:pt x="0" y="7119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3760761" y="600229"/>
            <a:ext cx="14527239" cy="93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8"/>
              </a:lnSpc>
              <a:spcBef>
                <a:spcPct val="0"/>
              </a:spcBef>
            </a:pPr>
            <a:r>
              <a:rPr lang="en-US" sz="287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Megvalósult a regisztráció,  sikeres regisztráció után az adatok bekerülnek az adatbázisba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905280" cy="10287000"/>
          </a:xfrm>
          <a:custGeom>
            <a:avLst/>
            <a:gdLst/>
            <a:ahLst/>
            <a:cxnLst/>
            <a:rect l="l" t="t" r="r" b="b"/>
            <a:pathLst>
              <a:path w="2905280" h="1028700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494" r="-128494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905280" y="-44078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085331" y="2027705"/>
            <a:ext cx="15350856" cy="8206495"/>
          </a:xfrm>
          <a:custGeom>
            <a:avLst/>
            <a:gdLst/>
            <a:ahLst/>
            <a:cxnLst/>
            <a:rect l="l" t="t" r="r" b="b"/>
            <a:pathLst>
              <a:path w="15350856" h="8206495">
                <a:moveTo>
                  <a:pt x="0" y="0"/>
                </a:moveTo>
                <a:lnTo>
                  <a:pt x="15350856" y="0"/>
                </a:lnTo>
                <a:lnTo>
                  <a:pt x="15350856" y="8206495"/>
                </a:lnTo>
                <a:lnTo>
                  <a:pt x="0" y="820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3233518" y="150035"/>
            <a:ext cx="15054482" cy="171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5"/>
              </a:lnSpc>
              <a:spcBef>
                <a:spcPct val="0"/>
              </a:spcBef>
            </a:pPr>
            <a:r>
              <a:rPr lang="en-US" sz="262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projekt backendjének kialakításához az ASP.NET Web API technológiát használtuk, amely lehetővé tette a szerveroldali logika és az adatok hatékony kezelését. Ez az API biztosította a kommunikációt a kliensoldali alkalmazás és a szerver között, lehetővé téve az adatok fogadását, feldolgozását és továbbítását.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905280" cy="10287000"/>
          </a:xfrm>
          <a:custGeom>
            <a:avLst/>
            <a:gdLst/>
            <a:ahLst/>
            <a:cxnLst/>
            <a:rect l="l" t="t" r="r" b="b"/>
            <a:pathLst>
              <a:path w="2905280" h="1028700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494" r="-128494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905280" y="-44078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905280" y="2129714"/>
            <a:ext cx="17127620" cy="8157286"/>
          </a:xfrm>
          <a:custGeom>
            <a:avLst/>
            <a:gdLst/>
            <a:ahLst/>
            <a:cxnLst/>
            <a:rect l="l" t="t" r="r" b="b"/>
            <a:pathLst>
              <a:path w="17127620" h="8157286">
                <a:moveTo>
                  <a:pt x="0" y="0"/>
                </a:moveTo>
                <a:lnTo>
                  <a:pt x="17127621" y="0"/>
                </a:lnTo>
                <a:lnTo>
                  <a:pt x="17127621" y="8157286"/>
                </a:lnTo>
                <a:lnTo>
                  <a:pt x="0" y="8157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2905280" y="-38100"/>
            <a:ext cx="15382720" cy="153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alkalmazás az adatokat egy működőképes és megbízható MySQL adatbázisban tárolja, amely a projekt adatkezelési alapját képezi. Az alkalmazás a MySQL adatbázis segítségével biztosítja a különböző funkciókhoz szükséges adatok, például felhasználói információk, foglalások vagy egyéb releváns adatok megbízható tárolását és visszakeresését.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52" y="0"/>
            <a:ext cx="2905280" cy="10287000"/>
          </a:xfrm>
          <a:custGeom>
            <a:avLst/>
            <a:gdLst/>
            <a:ahLst/>
            <a:cxnLst/>
            <a:rect l="l" t="t" r="r" b="b"/>
            <a:pathLst>
              <a:path w="2905280" h="1028700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494" r="-128494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987432" y="-44078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987432" y="2186230"/>
            <a:ext cx="15300568" cy="8100770"/>
          </a:xfrm>
          <a:custGeom>
            <a:avLst/>
            <a:gdLst/>
            <a:ahLst/>
            <a:cxnLst/>
            <a:rect l="l" t="t" r="r" b="b"/>
            <a:pathLst>
              <a:path w="15300568" h="8100770">
                <a:moveTo>
                  <a:pt x="0" y="0"/>
                </a:moveTo>
                <a:lnTo>
                  <a:pt x="15300568" y="0"/>
                </a:lnTo>
                <a:lnTo>
                  <a:pt x="15300568" y="8100770"/>
                </a:lnTo>
                <a:lnTo>
                  <a:pt x="0" y="810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2987432" y="27895"/>
            <a:ext cx="15300568" cy="198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205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 alkalmazás funkcionalitásának jelentős bővítéseként elkészültek a felhasználók és az ingatlanok kezelését szolgáló CRUD (Create, Read, Update, Delete) műveletek. Ez az előrelépés kulcsfontosságú a rendszer gyakorlati használhatósága szempontjából, hiszen lehetővé teszi az adatok rugalmas kezelését. A felhasználótábla és az ingatlanoktábla adatai mostantól könnyedén hozzáadhatók, megtekinthetők, módosíthatók vagy törölhetők, ami nagyban hozzájárul a felhasználói élményhez és az adminisztratív folyamatok hatékonyságához.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52" y="0"/>
            <a:ext cx="2905280" cy="10287000"/>
          </a:xfrm>
          <a:custGeom>
            <a:avLst/>
            <a:gdLst/>
            <a:ahLst/>
            <a:cxnLst/>
            <a:rect l="l" t="t" r="r" b="b"/>
            <a:pathLst>
              <a:path w="2905280" h="10287000">
                <a:moveTo>
                  <a:pt x="0" y="0"/>
                </a:moveTo>
                <a:lnTo>
                  <a:pt x="2905280" y="0"/>
                </a:lnTo>
                <a:lnTo>
                  <a:pt x="29052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494" r="-128494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987432" y="-44078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978978" y="1339770"/>
            <a:ext cx="15300568" cy="8122330"/>
          </a:xfrm>
          <a:custGeom>
            <a:avLst/>
            <a:gdLst/>
            <a:ahLst/>
            <a:cxnLst/>
            <a:rect l="l" t="t" r="r" b="b"/>
            <a:pathLst>
              <a:path w="15300568" h="8122330">
                <a:moveTo>
                  <a:pt x="0" y="0"/>
                </a:moveTo>
                <a:lnTo>
                  <a:pt x="15300568" y="0"/>
                </a:lnTo>
                <a:lnTo>
                  <a:pt x="15300568" y="8122329"/>
                </a:lnTo>
                <a:lnTo>
                  <a:pt x="0" y="812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43" r="-5943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4166636" y="-28575"/>
            <a:ext cx="12925251" cy="36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GET </a:t>
            </a:r>
            <a:r>
              <a:rPr lang="en-US" sz="2199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kérés</a:t>
            </a:r>
            <a:r>
              <a:rPr lang="en-US" sz="21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segítségével</a:t>
            </a:r>
            <a:r>
              <a:rPr lang="en-US" sz="21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a </a:t>
            </a:r>
            <a:r>
              <a:rPr lang="en-US" sz="2199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felhasznló</a:t>
            </a:r>
            <a:r>
              <a:rPr lang="en-US" sz="21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pontos</a:t>
            </a:r>
            <a:r>
              <a:rPr lang="en-US" sz="21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adatait</a:t>
            </a:r>
            <a:r>
              <a:rPr lang="en-US" sz="21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tudjuk</a:t>
            </a:r>
            <a:r>
              <a:rPr lang="en-US" sz="21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lekérni</a:t>
            </a:r>
            <a:r>
              <a:rPr lang="en-US" sz="21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az</a:t>
            </a:r>
            <a:r>
              <a:rPr lang="en-US" sz="2199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21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adatbázisból</a:t>
            </a:r>
            <a:endParaRPr lang="en-US" sz="2199" dirty="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t="-38871" b="-3887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6" name="Group 6"/>
          <p:cNvGrpSpPr/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107" r="-24107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9" name="Group 9"/>
          <p:cNvGrpSpPr/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23437" b="-23437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2" name="Group 12"/>
          <p:cNvGrpSpPr/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16764" b="-16764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5" name="Group 15"/>
          <p:cNvGrpSpPr/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r="-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8" name="Group 18"/>
          <p:cNvGrpSpPr/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4991" r="-2499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1" name="Group 21"/>
          <p:cNvGrpSpPr/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r="-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4" name="Group 24"/>
          <p:cNvGrpSpPr/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t="-12390" b="-1239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7" name="Group 27"/>
          <p:cNvGrpSpPr/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10" r="-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10" r="-1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31" name="Freeform 31"/>
          <p:cNvSpPr/>
          <p:nvPr/>
        </p:nvSpPr>
        <p:spPr>
          <a:xfrm>
            <a:off x="5012690" y="1579392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2" name="TextBox 32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KÖSZÖNJÜK A FIGYELMET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19761" y="2659629"/>
            <a:ext cx="24316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b="1" spc="-61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RENTIFY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1328" y="-1260469"/>
            <a:ext cx="19479328" cy="5142879"/>
          </a:xfrm>
          <a:custGeom>
            <a:avLst/>
            <a:gdLst/>
            <a:ahLst/>
            <a:cxnLst/>
            <a:rect l="l" t="t" r="r" b="b"/>
            <a:pathLst>
              <a:path w="19479328" h="5142879">
                <a:moveTo>
                  <a:pt x="0" y="0"/>
                </a:moveTo>
                <a:lnTo>
                  <a:pt x="19479328" y="0"/>
                </a:lnTo>
                <a:lnTo>
                  <a:pt x="19479328" y="5142879"/>
                </a:lnTo>
                <a:lnTo>
                  <a:pt x="0" y="51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672" b="-56672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TARTALOM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6452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Rólunk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4248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2698" y="596753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8943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Technológiák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45764" y="596753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Stratégia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76953" y="8028765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Funkciók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25523" y="8028765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Eredmények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6250" r="-625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6437" y="3600450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2560" y="4085420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1" name="Group 11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665956" y="3562350"/>
            <a:ext cx="7132181" cy="570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Csapatunk elkötelezett, akik hisznek abban, hogy a technológia egyszerűbbé és kényelmesebbé teheti az emberek mindennapjait. Hiszünk az átláthatóságban, a biztonságban és az ügyfélközpontúságban, ezért minden lépésünket ezek az alapelvek vezérlik. Közös küldetésünk, hogy hidat képezzünk a bérlők és a szállástulajdonosok között, megkönnyítve ezzel a kapcsolatépítést és a döntéshozatalt. </a:t>
            </a: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Csapattagok: Jancsurák Napsugár, Katona Alexandra, Varga Antónia</a:t>
            </a: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RÓLUNK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1632500" y="1687119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01418" y="2565815"/>
            <a:ext cx="4228944" cy="6052103"/>
            <a:chOff x="0" y="0"/>
            <a:chExt cx="1113796" cy="15939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3796" cy="1593969"/>
            </a:xfrm>
            <a:custGeom>
              <a:avLst/>
              <a:gdLst/>
              <a:ahLst/>
              <a:cxnLst/>
              <a:rect l="l" t="t" r="r" b="b"/>
              <a:pathLst>
                <a:path w="1113796" h="1593969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356"/>
                  </a:lnTo>
                  <a:cubicBezTo>
                    <a:pt x="1113796" y="1577577"/>
                    <a:pt x="1097403" y="1593969"/>
                    <a:pt x="1077182" y="1593969"/>
                  </a:cubicBezTo>
                  <a:lnTo>
                    <a:pt x="36614" y="1593969"/>
                  </a:lnTo>
                  <a:cubicBezTo>
                    <a:pt x="16393" y="1593969"/>
                    <a:pt x="0" y="1577577"/>
                    <a:pt x="0" y="1557356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13796" cy="161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01418" y="4372624"/>
            <a:ext cx="4228944" cy="770876"/>
            <a:chOff x="0" y="0"/>
            <a:chExt cx="1113796" cy="2030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3796" cy="203029"/>
            </a:xfrm>
            <a:custGeom>
              <a:avLst/>
              <a:gdLst/>
              <a:ahLst/>
              <a:cxnLst/>
              <a:rect l="l" t="t" r="r" b="b"/>
              <a:pathLst>
                <a:path w="1113796" h="203029">
                  <a:moveTo>
                    <a:pt x="0" y="0"/>
                  </a:moveTo>
                  <a:lnTo>
                    <a:pt x="1113796" y="0"/>
                  </a:lnTo>
                  <a:lnTo>
                    <a:pt x="1113796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13796" cy="22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Tökéletesség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25059" y="4372624"/>
            <a:ext cx="4171657" cy="770876"/>
            <a:chOff x="0" y="0"/>
            <a:chExt cx="1098708" cy="2030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8708" cy="203029"/>
            </a:xfrm>
            <a:custGeom>
              <a:avLst/>
              <a:gdLst/>
              <a:ahLst/>
              <a:cxnLst/>
              <a:rect l="l" t="t" r="r" b="b"/>
              <a:pathLst>
                <a:path w="1098708" h="203029">
                  <a:moveTo>
                    <a:pt x="0" y="0"/>
                  </a:moveTo>
                  <a:lnTo>
                    <a:pt x="1098708" y="0"/>
                  </a:lnTo>
                  <a:lnTo>
                    <a:pt x="1098708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098708" cy="22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Együttműködés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08403" y="4372624"/>
            <a:ext cx="4169240" cy="770876"/>
            <a:chOff x="0" y="0"/>
            <a:chExt cx="1098072" cy="2030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98072" cy="203029"/>
            </a:xfrm>
            <a:custGeom>
              <a:avLst/>
              <a:gdLst/>
              <a:ahLst/>
              <a:cxnLst/>
              <a:rect l="l" t="t" r="r" b="b"/>
              <a:pathLst>
                <a:path w="1098072" h="203029">
                  <a:moveTo>
                    <a:pt x="0" y="0"/>
                  </a:moveTo>
                  <a:lnTo>
                    <a:pt x="1098072" y="0"/>
                  </a:lnTo>
                  <a:lnTo>
                    <a:pt x="1098072" y="203029"/>
                  </a:lnTo>
                  <a:lnTo>
                    <a:pt x="0" y="2030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098072" cy="22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Innováció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ÉRTÉKEK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9193" y="5335339"/>
            <a:ext cx="3113394" cy="299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0"/>
              </a:lnSpc>
              <a:spcBef>
                <a:spcPct val="0"/>
              </a:spcBef>
            </a:pPr>
            <a:r>
              <a:rPr lang="en-US" sz="1927" spc="18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Célunk, hogy minden részletében kimagasló minőséget nyújtsunk, l A kiválóság számunkra azt jelenti, hogy folyamatosan törekszünk a legjobbra,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78479" y="5218557"/>
            <a:ext cx="2722103" cy="323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60"/>
              </a:lnSpc>
              <a:spcBef>
                <a:spcPct val="0"/>
              </a:spcBef>
            </a:pPr>
            <a:r>
              <a:rPr lang="en-US" sz="1710" spc="16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együttműködés az egyik legfontosabb értékünk. Hiszünk abban, hogy a közös munka vezet a legjobb eredményekhez. Csapaton belül is az összhangot és az egymás támogatását tartjuk szem előtt..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84575" y="5114925"/>
            <a:ext cx="2722103" cy="344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8"/>
              </a:lnSpc>
              <a:spcBef>
                <a:spcPct val="0"/>
              </a:spcBef>
            </a:pPr>
            <a:r>
              <a:rPr lang="en-US" sz="1810" spc="17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innováció mozgatórugója mindannak, amit csinálunk. Folyamatosan keressük az új technológiákat, hogy platformunk megfeleljen a felhasználói igényeknek.</a:t>
            </a:r>
          </a:p>
        </p:txBody>
      </p:sp>
      <p:sp>
        <p:nvSpPr>
          <p:cNvPr id="22" name="Freeform 22"/>
          <p:cNvSpPr/>
          <p:nvPr/>
        </p:nvSpPr>
        <p:spPr>
          <a:xfrm>
            <a:off x="4126700" y="3158806"/>
            <a:ext cx="778380" cy="962042"/>
          </a:xfrm>
          <a:custGeom>
            <a:avLst/>
            <a:gdLst/>
            <a:ahLst/>
            <a:cxnLst/>
            <a:rect l="l" t="t" r="r" b="b"/>
            <a:pathLst>
              <a:path w="778380" h="962042">
                <a:moveTo>
                  <a:pt x="0" y="0"/>
                </a:moveTo>
                <a:lnTo>
                  <a:pt x="778380" y="0"/>
                </a:lnTo>
                <a:lnTo>
                  <a:pt x="778380" y="962042"/>
                </a:lnTo>
                <a:lnTo>
                  <a:pt x="0" y="962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3" name="Freeform 23"/>
          <p:cNvSpPr/>
          <p:nvPr/>
        </p:nvSpPr>
        <p:spPr>
          <a:xfrm>
            <a:off x="9205551" y="3123321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4" name="Freeform 24"/>
          <p:cNvSpPr/>
          <p:nvPr/>
        </p:nvSpPr>
        <p:spPr>
          <a:xfrm>
            <a:off x="14373378" y="3158806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25" name="Group 25"/>
          <p:cNvGrpSpPr/>
          <p:nvPr/>
        </p:nvGrpSpPr>
        <p:grpSpPr>
          <a:xfrm>
            <a:off x="12648699" y="2565815"/>
            <a:ext cx="4228944" cy="6053138"/>
            <a:chOff x="0" y="0"/>
            <a:chExt cx="1113796" cy="15942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3796" cy="1594242"/>
            </a:xfrm>
            <a:custGeom>
              <a:avLst/>
              <a:gdLst/>
              <a:ahLst/>
              <a:cxnLst/>
              <a:rect l="l" t="t" r="r" b="b"/>
              <a:pathLst>
                <a:path w="1113796" h="1594242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525059" y="2565815"/>
            <a:ext cx="4228944" cy="6053138"/>
            <a:chOff x="0" y="0"/>
            <a:chExt cx="1113796" cy="15942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13796" cy="1594242"/>
            </a:xfrm>
            <a:custGeom>
              <a:avLst/>
              <a:gdLst/>
              <a:ahLst/>
              <a:cxnLst/>
              <a:rect l="l" t="t" r="r" b="b"/>
              <a:pathLst>
                <a:path w="1113796" h="1594242">
                  <a:moveTo>
                    <a:pt x="36614" y="0"/>
                  </a:moveTo>
                  <a:lnTo>
                    <a:pt x="1077182" y="0"/>
                  </a:lnTo>
                  <a:cubicBezTo>
                    <a:pt x="1097403" y="0"/>
                    <a:pt x="1113796" y="16393"/>
                    <a:pt x="1113796" y="36614"/>
                  </a:cubicBezTo>
                  <a:lnTo>
                    <a:pt x="1113796" y="1557628"/>
                  </a:lnTo>
                  <a:cubicBezTo>
                    <a:pt x="1113796" y="1577849"/>
                    <a:pt x="1097403" y="1594242"/>
                    <a:pt x="1077182" y="1594242"/>
                  </a:cubicBezTo>
                  <a:lnTo>
                    <a:pt x="36614" y="1594242"/>
                  </a:lnTo>
                  <a:cubicBezTo>
                    <a:pt x="16393" y="1594242"/>
                    <a:pt x="0" y="1577849"/>
                    <a:pt x="0" y="1557628"/>
                  </a:cubicBezTo>
                  <a:lnTo>
                    <a:pt x="0" y="36614"/>
                  </a:lnTo>
                  <a:cubicBezTo>
                    <a:pt x="0" y="16393"/>
                    <a:pt x="16393" y="0"/>
                    <a:pt x="36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113796" cy="1613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11389303" y="753157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71512" y="2483591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32429" y="4382375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600451" y="4399785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66002" y="2512392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85722" y="1882277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97184" y="2981160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36655" y="191912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solidFill>
              <a:srgbClr val="727070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56993" y="5380618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66197" y="5380618"/>
            <a:ext cx="1405315" cy="1405315"/>
            <a:chOff x="0" y="0"/>
            <a:chExt cx="1445040" cy="14450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solidFill>
              <a:srgbClr val="727070"/>
            </a:solid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202806" y="3261446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9" y="0"/>
                </a:lnTo>
                <a:lnTo>
                  <a:pt x="795289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4" name="Freeform 24"/>
          <p:cNvSpPr/>
          <p:nvPr/>
        </p:nvSpPr>
        <p:spPr>
          <a:xfrm>
            <a:off x="14239200" y="532969"/>
            <a:ext cx="722501" cy="722501"/>
          </a:xfrm>
          <a:custGeom>
            <a:avLst/>
            <a:gdLst/>
            <a:ahLst/>
            <a:cxnLst/>
            <a:rect l="l" t="t" r="r" b="b"/>
            <a:pathLst>
              <a:path w="722501" h="722501">
                <a:moveTo>
                  <a:pt x="0" y="0"/>
                </a:moveTo>
                <a:lnTo>
                  <a:pt x="722501" y="0"/>
                </a:lnTo>
                <a:lnTo>
                  <a:pt x="722501" y="722501"/>
                </a:lnTo>
                <a:lnTo>
                  <a:pt x="0" y="722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5" name="Freeform 25"/>
          <p:cNvSpPr/>
          <p:nvPr/>
        </p:nvSpPr>
        <p:spPr>
          <a:xfrm>
            <a:off x="16907276" y="5627250"/>
            <a:ext cx="904322" cy="970844"/>
          </a:xfrm>
          <a:custGeom>
            <a:avLst/>
            <a:gdLst/>
            <a:ahLst/>
            <a:cxnLst/>
            <a:rect l="l" t="t" r="r" b="b"/>
            <a:pathLst>
              <a:path w="904322" h="970844">
                <a:moveTo>
                  <a:pt x="0" y="0"/>
                </a:moveTo>
                <a:lnTo>
                  <a:pt x="904323" y="0"/>
                </a:lnTo>
                <a:lnTo>
                  <a:pt x="904323" y="970843"/>
                </a:lnTo>
                <a:lnTo>
                  <a:pt x="0" y="970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6" name="Freeform 26"/>
          <p:cNvSpPr/>
          <p:nvPr/>
        </p:nvSpPr>
        <p:spPr>
          <a:xfrm>
            <a:off x="11412828" y="5627250"/>
            <a:ext cx="912052" cy="912052"/>
          </a:xfrm>
          <a:custGeom>
            <a:avLst/>
            <a:gdLst/>
            <a:ahLst/>
            <a:cxnLst/>
            <a:rect l="l" t="t" r="r" b="b"/>
            <a:pathLst>
              <a:path w="912052" h="912052">
                <a:moveTo>
                  <a:pt x="0" y="0"/>
                </a:moveTo>
                <a:lnTo>
                  <a:pt x="912052" y="0"/>
                </a:lnTo>
                <a:lnTo>
                  <a:pt x="912052" y="912052"/>
                </a:lnTo>
                <a:lnTo>
                  <a:pt x="0" y="912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TextBox 27"/>
          <p:cNvSpPr txBox="1"/>
          <p:nvPr/>
        </p:nvSpPr>
        <p:spPr>
          <a:xfrm>
            <a:off x="1451906" y="375524"/>
            <a:ext cx="601576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STRATÉGIA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80898" y="4166790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RENTIFY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7790" y="2295149"/>
            <a:ext cx="2246916" cy="3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Tervezés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7790" y="2805384"/>
            <a:ext cx="2810615" cy="7042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3"/>
              </a:lnSpc>
              <a:spcBef>
                <a:spcPct val="0"/>
              </a:spcBef>
            </a:pPr>
            <a:r>
              <a:rPr lang="en-US" sz="2124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sikeres projekt alapja az alapos és átgondolt tervezés. Számunkra a tervezés nem csupán a funkcionalitás megalkotását jelenti, hanem a felhasználói élmény és az esztétikum összhangját is A tervezési folyamat során figyelembe vesszük a felhasználói igényeket, a piac trendjeit és a legújabb technológiákat.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51906" y="1397871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73689" y="2295149"/>
            <a:ext cx="2246916" cy="3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Elemzés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173689" y="2805384"/>
            <a:ext cx="2246916" cy="732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Az elemzés az a pillér, amelyre a döntéseink és a fejlesztéseink épülnek. A projekt során folyamatosan gyűjtjük és értékeljük az adatokat, hogy pontos képet kapjunk a felhasználói igényekről Hiszünk abban, hogy az adatok mélyreható vizsgálata és az eredmények felhasználása nélkülözhetetlen a hosszú távú sikerhez.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47804" y="1397871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12576" y="2323949"/>
            <a:ext cx="2246916" cy="3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b="1" spc="-37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Végrehajtás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42758" y="2805384"/>
            <a:ext cx="2246916" cy="627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gondos tervezést és elemzést követően a végrehajtás során valósítjuk meg az elképzeléseinket. Számunkra a végrehajtás nem csupán a feladatok teljesítését jelenti, hanem azt is, hogy a lehető legmagasabb minőséget biztosítsuk minden egyes lépésnél.  Célunk, hogy a terveinket valós eredményekké alakítsuk.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916873" y="1397871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8785" y="4078158"/>
            <a:ext cx="736150" cy="636369"/>
            <a:chOff x="0" y="0"/>
            <a:chExt cx="193883" cy="1676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28855" y="4049583"/>
            <a:ext cx="9855443" cy="169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Célunk, hogy a felhasználók számára zökkenőmentes és élvezetes élményt biztosítsunk. Ehhez intuitív, könnyen navigálható felületet alakítunk ki, amely minden szempontból felhasználóbarát. A funkciók átlátható elrendezése és egyszerű használhatósága lehetővé teszi a gyors ingatlanbérlést.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682357" y="3424467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85550" y="341268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82357" y="6008915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82639" y="43215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578415" y="6952881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556331" y="4360179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3239719" y="4595612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4"/>
                </a:lnTo>
                <a:lnTo>
                  <a:pt x="0" y="96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6" name="Freeform 26"/>
          <p:cNvSpPr/>
          <p:nvPr/>
        </p:nvSpPr>
        <p:spPr>
          <a:xfrm>
            <a:off x="15888197" y="4685381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8"/>
                </a:lnTo>
                <a:lnTo>
                  <a:pt x="0" y="916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CÉLOK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48785" y="6407647"/>
            <a:ext cx="736150" cy="662821"/>
            <a:chOff x="0" y="0"/>
            <a:chExt cx="193883" cy="1745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864085" y="6371816"/>
            <a:ext cx="9784983" cy="169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Projektünk célja egy olyan skálázható és rugalmas rendszer kialakítása, amely képes alkalmazkodni a jövőbeli növekedési igényekhez és változásokhoz. A fejlesztés során olyan technológiai alapokat választunk, amelyek lehetővé teszik a rendszer gyors és költséghatékony bővítését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548785" y="8661668"/>
            <a:ext cx="736150" cy="662821"/>
            <a:chOff x="0" y="0"/>
            <a:chExt cx="193883" cy="1745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864085" y="8566904"/>
            <a:ext cx="9483757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platform sebessége és megbízhatósága kulcsfontosságú a felhasználói élmény szempontjából. Célunk, hogy a rendszer minden pillanatban gyorsan reagáljon és biztosítja a zökkenőmentes navigációt. 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u-HU"/>
          </a:p>
        </p:txBody>
      </p:sp>
      <p:sp>
        <p:nvSpPr>
          <p:cNvPr id="43" name="Freeform 43"/>
          <p:cNvSpPr/>
          <p:nvPr/>
        </p:nvSpPr>
        <p:spPr>
          <a:xfrm>
            <a:off x="15888197" y="7262663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1"/>
                </a:lnTo>
                <a:lnTo>
                  <a:pt x="0" y="902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6455727" y="7409549"/>
            <a:ext cx="3189627" cy="8229600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700" y="6172200"/>
            <a:ext cx="3189627" cy="8229600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9673" y="4761565"/>
            <a:ext cx="3189627" cy="8229600"/>
            <a:chOff x="0" y="0"/>
            <a:chExt cx="84006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7619" y="658732"/>
            <a:ext cx="10239472" cy="4645821"/>
            <a:chOff x="0" y="0"/>
            <a:chExt cx="2696816" cy="12235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96816" cy="1223591"/>
            </a:xfrm>
            <a:custGeom>
              <a:avLst/>
              <a:gdLst/>
              <a:ahLst/>
              <a:cxnLst/>
              <a:rect l="l" t="t" r="r" b="b"/>
              <a:pathLst>
                <a:path w="2696816" h="1223591">
                  <a:moveTo>
                    <a:pt x="18902" y="0"/>
                  </a:moveTo>
                  <a:lnTo>
                    <a:pt x="2677913" y="0"/>
                  </a:lnTo>
                  <a:cubicBezTo>
                    <a:pt x="2682927" y="0"/>
                    <a:pt x="2687734" y="1991"/>
                    <a:pt x="2691279" y="5536"/>
                  </a:cubicBezTo>
                  <a:cubicBezTo>
                    <a:pt x="2694824" y="9081"/>
                    <a:pt x="2696816" y="13889"/>
                    <a:pt x="2696816" y="18902"/>
                  </a:cubicBezTo>
                  <a:lnTo>
                    <a:pt x="2696816" y="1204689"/>
                  </a:lnTo>
                  <a:cubicBezTo>
                    <a:pt x="2696816" y="1215128"/>
                    <a:pt x="2688353" y="1223591"/>
                    <a:pt x="2677913" y="1223591"/>
                  </a:cubicBezTo>
                  <a:lnTo>
                    <a:pt x="18902" y="1223591"/>
                  </a:lnTo>
                  <a:cubicBezTo>
                    <a:pt x="8463" y="1223591"/>
                    <a:pt x="0" y="1215128"/>
                    <a:pt x="0" y="1204689"/>
                  </a:cubicBezTo>
                  <a:lnTo>
                    <a:pt x="0" y="18902"/>
                  </a:lnTo>
                  <a:cubicBezTo>
                    <a:pt x="0" y="8463"/>
                    <a:pt x="8463" y="0"/>
                    <a:pt x="1890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696816" cy="1242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31641" y="933450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u="none" strike="noStrike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IDŐVONAL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9223" y="2108779"/>
            <a:ext cx="7357569" cy="273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projekt különböző szakaszait és azok időpontjait ábrázolja, segítve a projekt csapatát a feladatok időbeli ütemezésében és a mérföldkövek elérésében. Az idővonal általában a projekt kezdetétől a befejezéséig terjed A projekt idővonal lehetővé teszi a határidők betartását, az erőforrások optimális elosztását és a projekt előrehaladásának folyamatos nyomon követését.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456367" y="8212716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18" name="TextBox 18"/>
          <p:cNvSpPr txBox="1"/>
          <p:nvPr/>
        </p:nvSpPr>
        <p:spPr>
          <a:xfrm>
            <a:off x="6613767" y="7703045"/>
            <a:ext cx="2810608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Projektindítás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42800" y="646733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Áttekintés és szerkesztés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49773" y="5105400"/>
            <a:ext cx="2629427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Bemutatás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1281455" y="7301328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2" name="Freeform 22"/>
          <p:cNvSpPr/>
          <p:nvPr/>
        </p:nvSpPr>
        <p:spPr>
          <a:xfrm>
            <a:off x="15042209" y="6038405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" name="Freeform 3"/>
          <p:cNvSpPr/>
          <p:nvPr/>
        </p:nvSpPr>
        <p:spPr>
          <a:xfrm rot="1844104">
            <a:off x="7573889" y="161944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0"/>
                </a:lnTo>
                <a:lnTo>
                  <a:pt x="0" y="1426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203594" y="0"/>
            <a:ext cx="7084406" cy="3984979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38888" b="-38888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8069" y="1775266"/>
            <a:ext cx="11885844" cy="2472336"/>
            <a:chOff x="0" y="0"/>
            <a:chExt cx="4057060" cy="8438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7060" cy="843896"/>
            </a:xfrm>
            <a:custGeom>
              <a:avLst/>
              <a:gdLst/>
              <a:ahLst/>
              <a:cxnLst/>
              <a:rect l="l" t="t" r="r" b="b"/>
              <a:pathLst>
                <a:path w="4057060" h="843896">
                  <a:moveTo>
                    <a:pt x="7165" y="0"/>
                  </a:moveTo>
                  <a:lnTo>
                    <a:pt x="4049895" y="0"/>
                  </a:lnTo>
                  <a:cubicBezTo>
                    <a:pt x="4051795" y="0"/>
                    <a:pt x="4053618" y="755"/>
                    <a:pt x="4054961" y="2099"/>
                  </a:cubicBezTo>
                  <a:cubicBezTo>
                    <a:pt x="4056305" y="3442"/>
                    <a:pt x="4057060" y="5265"/>
                    <a:pt x="4057060" y="7165"/>
                  </a:cubicBezTo>
                  <a:lnTo>
                    <a:pt x="4057060" y="836731"/>
                  </a:lnTo>
                  <a:cubicBezTo>
                    <a:pt x="4057060" y="838631"/>
                    <a:pt x="4056305" y="840454"/>
                    <a:pt x="4054961" y="841797"/>
                  </a:cubicBezTo>
                  <a:cubicBezTo>
                    <a:pt x="4053618" y="843141"/>
                    <a:pt x="4051795" y="843896"/>
                    <a:pt x="4049895" y="843896"/>
                  </a:cubicBezTo>
                  <a:lnTo>
                    <a:pt x="7165" y="843896"/>
                  </a:lnTo>
                  <a:cubicBezTo>
                    <a:pt x="5265" y="843896"/>
                    <a:pt x="3442" y="843141"/>
                    <a:pt x="2099" y="841797"/>
                  </a:cubicBezTo>
                  <a:cubicBezTo>
                    <a:pt x="755" y="840454"/>
                    <a:pt x="0" y="838631"/>
                    <a:pt x="0" y="836731"/>
                  </a:cubicBezTo>
                  <a:lnTo>
                    <a:pt x="0" y="7165"/>
                  </a:lnTo>
                  <a:cubicBezTo>
                    <a:pt x="0" y="5265"/>
                    <a:pt x="755" y="3442"/>
                    <a:pt x="2099" y="2099"/>
                  </a:cubicBezTo>
                  <a:cubicBezTo>
                    <a:pt x="3442" y="755"/>
                    <a:pt x="5265" y="0"/>
                    <a:pt x="7165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057060" cy="862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25239" y="1565737"/>
            <a:ext cx="3253104" cy="2795636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47934" y="4546954"/>
            <a:ext cx="12568036" cy="2606912"/>
            <a:chOff x="0" y="0"/>
            <a:chExt cx="4289916" cy="889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89916" cy="889831"/>
            </a:xfrm>
            <a:custGeom>
              <a:avLst/>
              <a:gdLst/>
              <a:ahLst/>
              <a:cxnLst/>
              <a:rect l="l" t="t" r="r" b="b"/>
              <a:pathLst>
                <a:path w="4289916" h="889831">
                  <a:moveTo>
                    <a:pt x="6776" y="0"/>
                  </a:moveTo>
                  <a:lnTo>
                    <a:pt x="4283140" y="0"/>
                  </a:lnTo>
                  <a:cubicBezTo>
                    <a:pt x="4284937" y="0"/>
                    <a:pt x="4286661" y="714"/>
                    <a:pt x="4287931" y="1985"/>
                  </a:cubicBezTo>
                  <a:cubicBezTo>
                    <a:pt x="4289202" y="3255"/>
                    <a:pt x="4289916" y="4979"/>
                    <a:pt x="4289916" y="6776"/>
                  </a:cubicBezTo>
                  <a:lnTo>
                    <a:pt x="4289916" y="883055"/>
                  </a:lnTo>
                  <a:cubicBezTo>
                    <a:pt x="4289916" y="884852"/>
                    <a:pt x="4289202" y="886576"/>
                    <a:pt x="4287931" y="887847"/>
                  </a:cubicBezTo>
                  <a:cubicBezTo>
                    <a:pt x="4286661" y="889117"/>
                    <a:pt x="4284937" y="889831"/>
                    <a:pt x="4283140" y="889831"/>
                  </a:cubicBezTo>
                  <a:lnTo>
                    <a:pt x="6776" y="889831"/>
                  </a:lnTo>
                  <a:cubicBezTo>
                    <a:pt x="4979" y="889831"/>
                    <a:pt x="3255" y="889117"/>
                    <a:pt x="1985" y="887847"/>
                  </a:cubicBezTo>
                  <a:cubicBezTo>
                    <a:pt x="714" y="886576"/>
                    <a:pt x="0" y="884852"/>
                    <a:pt x="0" y="883055"/>
                  </a:cubicBezTo>
                  <a:lnTo>
                    <a:pt x="0" y="6776"/>
                  </a:lnTo>
                  <a:cubicBezTo>
                    <a:pt x="0" y="4979"/>
                    <a:pt x="714" y="3255"/>
                    <a:pt x="1985" y="1985"/>
                  </a:cubicBezTo>
                  <a:cubicBezTo>
                    <a:pt x="3255" y="714"/>
                    <a:pt x="4979" y="0"/>
                    <a:pt x="6776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289916" cy="90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6551" y="7429203"/>
            <a:ext cx="13761792" cy="2606912"/>
            <a:chOff x="0" y="0"/>
            <a:chExt cx="4697388" cy="8898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97388" cy="889831"/>
            </a:xfrm>
            <a:custGeom>
              <a:avLst/>
              <a:gdLst/>
              <a:ahLst/>
              <a:cxnLst/>
              <a:rect l="l" t="t" r="r" b="b"/>
              <a:pathLst>
                <a:path w="4697388" h="889831">
                  <a:moveTo>
                    <a:pt x="6188" y="0"/>
                  </a:moveTo>
                  <a:lnTo>
                    <a:pt x="4691199" y="0"/>
                  </a:lnTo>
                  <a:cubicBezTo>
                    <a:pt x="4692841" y="0"/>
                    <a:pt x="4694415" y="652"/>
                    <a:pt x="4695575" y="1812"/>
                  </a:cubicBezTo>
                  <a:cubicBezTo>
                    <a:pt x="4696736" y="2973"/>
                    <a:pt x="4697388" y="4547"/>
                    <a:pt x="4697388" y="6188"/>
                  </a:cubicBezTo>
                  <a:lnTo>
                    <a:pt x="4697388" y="883643"/>
                  </a:lnTo>
                  <a:cubicBezTo>
                    <a:pt x="4697388" y="887061"/>
                    <a:pt x="4694617" y="889831"/>
                    <a:pt x="4691199" y="889831"/>
                  </a:cubicBezTo>
                  <a:lnTo>
                    <a:pt x="6188" y="889831"/>
                  </a:lnTo>
                  <a:cubicBezTo>
                    <a:pt x="2771" y="889831"/>
                    <a:pt x="0" y="887061"/>
                    <a:pt x="0" y="883643"/>
                  </a:cubicBezTo>
                  <a:lnTo>
                    <a:pt x="0" y="6188"/>
                  </a:lnTo>
                  <a:cubicBezTo>
                    <a:pt x="0" y="2771"/>
                    <a:pt x="2771" y="0"/>
                    <a:pt x="6188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697388" cy="90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4223" y="4452591"/>
            <a:ext cx="3253104" cy="2795636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230068" y="7334840"/>
            <a:ext cx="3253104" cy="2795636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149377" y="2121848"/>
            <a:ext cx="1804829" cy="1683413"/>
          </a:xfrm>
          <a:custGeom>
            <a:avLst/>
            <a:gdLst/>
            <a:ahLst/>
            <a:cxnLst/>
            <a:rect l="l" t="t" r="r" b="b"/>
            <a:pathLst>
              <a:path w="1804829" h="1683413">
                <a:moveTo>
                  <a:pt x="0" y="0"/>
                </a:moveTo>
                <a:lnTo>
                  <a:pt x="1804828" y="0"/>
                </a:lnTo>
                <a:lnTo>
                  <a:pt x="1804828" y="1683413"/>
                </a:lnTo>
                <a:lnTo>
                  <a:pt x="0" y="1683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6" name="Freeform 26"/>
          <p:cNvSpPr/>
          <p:nvPr/>
        </p:nvSpPr>
        <p:spPr>
          <a:xfrm>
            <a:off x="1554596" y="5104231"/>
            <a:ext cx="1492358" cy="1492358"/>
          </a:xfrm>
          <a:custGeom>
            <a:avLst/>
            <a:gdLst/>
            <a:ahLst/>
            <a:cxnLst/>
            <a:rect l="l" t="t" r="r" b="b"/>
            <a:pathLst>
              <a:path w="1492358" h="1492358">
                <a:moveTo>
                  <a:pt x="0" y="0"/>
                </a:moveTo>
                <a:lnTo>
                  <a:pt x="1492358" y="0"/>
                </a:lnTo>
                <a:lnTo>
                  <a:pt x="1492358" y="1492357"/>
                </a:lnTo>
                <a:lnTo>
                  <a:pt x="0" y="14923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Freeform 27"/>
          <p:cNvSpPr/>
          <p:nvPr/>
        </p:nvSpPr>
        <p:spPr>
          <a:xfrm>
            <a:off x="13990768" y="7937649"/>
            <a:ext cx="1731703" cy="1590018"/>
          </a:xfrm>
          <a:custGeom>
            <a:avLst/>
            <a:gdLst/>
            <a:ahLst/>
            <a:cxnLst/>
            <a:rect l="l" t="t" r="r" b="b"/>
            <a:pathLst>
              <a:path w="1731703" h="1590018">
                <a:moveTo>
                  <a:pt x="0" y="0"/>
                </a:moveTo>
                <a:lnTo>
                  <a:pt x="1731703" y="0"/>
                </a:lnTo>
                <a:lnTo>
                  <a:pt x="1731703" y="1590018"/>
                </a:lnTo>
                <a:lnTo>
                  <a:pt x="0" y="1590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TextBox 28"/>
          <p:cNvSpPr txBox="1"/>
          <p:nvPr/>
        </p:nvSpPr>
        <p:spPr>
          <a:xfrm>
            <a:off x="916551" y="556900"/>
            <a:ext cx="7238899" cy="84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TECHNOLÓGIÁK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1926417"/>
            <a:ext cx="10947047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sz="2199" b="1" i="1" u="sng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React </a:t>
            </a: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egy népszerű JavaScript könyvtár, amelyet interaktív felhasználói felületek fejlesztésére használnak. A React fő előnyei közé tartozik a gyors renderelés, köszönhetően a virtuális DOM  használatának, amely minimalizálja a frissítésekhez szükséges számú változtatást a valódi DOM-ban.  A React rendkívül rugalmas, és könnyen integrálható más technológiákkal és könyvtárakkal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85560" y="4816365"/>
            <a:ext cx="11830409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</a:t>
            </a:r>
            <a:r>
              <a:rPr lang="en-US" sz="2199" b="1" i="1" u="sng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MySQL</a:t>
            </a: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egy nyílt forráskódú relációs adatbázis-kezelő rendszer, amelyet széles körben használnak webalkalmazások és egyéb szoftverek adatainak tárolására és kezelésére.  A MySQL erősségei közé tartozik a gyors adatkezelés, a megbízhatóság, a biztonság és a skálázhatóság, amelyek lehetővé teszik a rendszerek könnyű bővítését és optimalizálását. A MySQL a webfejlesztés egyik legelterjedtebb adatbázis-kezelő rendszere.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524453"/>
            <a:ext cx="12404121" cy="1830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7"/>
              </a:lnSpc>
              <a:spcBef>
                <a:spcPct val="0"/>
              </a:spcBef>
            </a:pPr>
            <a:r>
              <a:rPr lang="en-US" sz="22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Web API (Web Application Programming Interface) egy olyan technológia, amely lehetővé teszi különböző alkalmazások közötti kommunikációt a weben keresztül. Az API-k általában a kliens (például egy webalkalmazás vagy mobilalkalmazás) és a szerver között közvetítenek, biztosítva az adatok és szolgáltatások elérését egy szabványosított módon.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2981440" y="52906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266857" y="4433913"/>
            <a:ext cx="11505351" cy="5421897"/>
          </a:xfrm>
          <a:custGeom>
            <a:avLst/>
            <a:gdLst/>
            <a:ahLst/>
            <a:cxnLst/>
            <a:rect l="l" t="t" r="r" b="b"/>
            <a:pathLst>
              <a:path w="11505351" h="5421897">
                <a:moveTo>
                  <a:pt x="0" y="0"/>
                </a:moveTo>
                <a:lnTo>
                  <a:pt x="11505351" y="0"/>
                </a:lnTo>
                <a:lnTo>
                  <a:pt x="11505351" y="5421896"/>
                </a:lnTo>
                <a:lnTo>
                  <a:pt x="0" y="5421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7" name="Freeform 7"/>
          <p:cNvSpPr/>
          <p:nvPr/>
        </p:nvSpPr>
        <p:spPr>
          <a:xfrm>
            <a:off x="3154517" y="2052562"/>
            <a:ext cx="1018653" cy="964942"/>
          </a:xfrm>
          <a:custGeom>
            <a:avLst/>
            <a:gdLst/>
            <a:ahLst/>
            <a:cxnLst/>
            <a:rect l="l" t="t" r="r" b="b"/>
            <a:pathLst>
              <a:path w="1018653" h="964942">
                <a:moveTo>
                  <a:pt x="0" y="0"/>
                </a:moveTo>
                <a:lnTo>
                  <a:pt x="1018653" y="0"/>
                </a:lnTo>
                <a:lnTo>
                  <a:pt x="1018653" y="964943"/>
                </a:lnTo>
                <a:lnTo>
                  <a:pt x="0" y="96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8" name="Freeform 8"/>
          <p:cNvSpPr/>
          <p:nvPr/>
        </p:nvSpPr>
        <p:spPr>
          <a:xfrm>
            <a:off x="-401428" y="70262"/>
            <a:ext cx="3382868" cy="10216738"/>
          </a:xfrm>
          <a:custGeom>
            <a:avLst/>
            <a:gdLst/>
            <a:ahLst/>
            <a:cxnLst/>
            <a:rect l="l" t="t" r="r" b="b"/>
            <a:pathLst>
              <a:path w="3382868" h="10216738">
                <a:moveTo>
                  <a:pt x="0" y="0"/>
                </a:moveTo>
                <a:lnTo>
                  <a:pt x="3382868" y="0"/>
                </a:lnTo>
                <a:lnTo>
                  <a:pt x="3382868" y="10216738"/>
                </a:lnTo>
                <a:lnTo>
                  <a:pt x="0" y="1021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760" r="-50760"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9" name="TextBox 9"/>
          <p:cNvSpPr txBox="1"/>
          <p:nvPr/>
        </p:nvSpPr>
        <p:spPr>
          <a:xfrm>
            <a:off x="8646243" y="531879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FUNKCIÓK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29812" y="2004937"/>
            <a:ext cx="13958188" cy="18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felhasználókat a következő oldal fogadja, mikor be szeretnének lépni,m viszont ha nincs fiókjuk még, akkor itt tudják magukat a regisztrációs oldalra navigálni, amely ugyan ilyen desgin-t képvisel, illetve ha valaki elfelejtette a jelszavát szintén innen tudja elérni a jelszófrissítés oldalt 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</Words>
  <Application>Microsoft Office PowerPoint</Application>
  <PresentationFormat>Egyéni</PresentationFormat>
  <Paragraphs>64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8" baseType="lpstr">
      <vt:lpstr>Montserrat Light Bold</vt:lpstr>
      <vt:lpstr>Montserrat Classic Bold</vt:lpstr>
      <vt:lpstr>Montserrat Light Bold Italics</vt:lpstr>
      <vt:lpstr>Montserrat Classic</vt:lpstr>
      <vt:lpstr>Open Sauce</vt:lpstr>
      <vt:lpstr>Arial</vt:lpstr>
      <vt:lpstr>Open Sauce Bold Italics</vt:lpstr>
      <vt:lpstr>Archivo Black</vt:lpstr>
      <vt:lpstr>Montserrat Light</vt:lpstr>
      <vt:lpstr>Calibri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Antónia Varga</cp:lastModifiedBy>
  <cp:revision>2</cp:revision>
  <dcterms:created xsi:type="dcterms:W3CDTF">2006-08-16T00:00:00Z</dcterms:created>
  <dcterms:modified xsi:type="dcterms:W3CDTF">2025-01-20T19:23:46Z</dcterms:modified>
  <dc:identifier>DAGWpOA5EB4</dc:identifier>
</cp:coreProperties>
</file>